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4" r:id="rId4"/>
    <p:sldId id="257"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230630" y="329565"/>
            <a:ext cx="9366885" cy="3328670"/>
          </a:xfrm>
        </p:spPr>
        <p:txBody>
          <a:bodyPr>
            <a:normAutofit/>
          </a:bodyPr>
          <a:p>
            <a:r>
              <a:rPr lang="en-US" b="1">
                <a:sym typeface="+mn-ea"/>
              </a:rPr>
              <a:t>УСЛОВИ ЗА УПИС СРЕДЊЕ ШКОЛЕ </a:t>
            </a:r>
            <a:br>
              <a:rPr lang="en-US" b="1"/>
            </a:br>
            <a:endParaRPr lang="sr-Cyrl-RS" altLang="en-US" b="1"/>
          </a:p>
        </p:txBody>
      </p:sp>
      <p:sp>
        <p:nvSpPr>
          <p:cNvPr id="3" name="Subtitle 2"/>
          <p:cNvSpPr>
            <a:spLocks noGrp="1"/>
          </p:cNvSpPr>
          <p:nvPr>
            <p:ph type="subTitle" idx="1"/>
          </p:nvPr>
        </p:nvSpPr>
        <p:spPr>
          <a:xfrm>
            <a:off x="1511300" y="3759835"/>
            <a:ext cx="9085580" cy="1927860"/>
          </a:xfrm>
        </p:spPr>
        <p:txBody>
          <a:bodyPr>
            <a:normAutofit/>
          </a:bodyPr>
          <a:p>
            <a:r>
              <a:rPr lang="sr-Cyrl-RS" altLang="en-US" sz="5335"/>
              <a:t>школска 2021/22. година</a:t>
            </a:r>
            <a:endParaRPr lang="en-US" sz="5335"/>
          </a:p>
          <a:p>
            <a:pPr algn="just"/>
            <a:endParaRPr lang="en-US" sz="5335"/>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053465" y="149860"/>
            <a:ext cx="10299700" cy="82550"/>
          </a:xfrm>
        </p:spPr>
        <p:txBody>
          <a:bodyPr>
            <a:normAutofit fontScale="90000"/>
          </a:bodyPr>
          <a:p>
            <a:pPr algn="ctr"/>
            <a:br>
              <a:rPr lang="sr-Cyrl-RS" altLang="en-US" b="1"/>
            </a:br>
            <a:endParaRPr lang="en-US"/>
          </a:p>
        </p:txBody>
      </p:sp>
      <p:sp>
        <p:nvSpPr>
          <p:cNvPr id="3" name="Content Placeholder 2"/>
          <p:cNvSpPr>
            <a:spLocks noGrp="1"/>
          </p:cNvSpPr>
          <p:nvPr>
            <p:ph idx="1"/>
          </p:nvPr>
        </p:nvSpPr>
        <p:spPr>
          <a:xfrm>
            <a:off x="789305" y="551815"/>
            <a:ext cx="10564495" cy="5625465"/>
          </a:xfrm>
        </p:spPr>
        <p:txBody>
          <a:bodyPr>
            <a:normAutofit fontScale="85000" lnSpcReduction="10000"/>
          </a:bodyPr>
          <a:p>
            <a:pPr marL="0" indent="0">
              <a:buNone/>
            </a:pPr>
            <a:r>
              <a:rPr lang="sr-Cyrl-RS" altLang="en-US" b="1">
                <a:sym typeface="+mn-ea"/>
              </a:rPr>
              <a:t>                                     </a:t>
            </a:r>
            <a:r>
              <a:rPr lang="sr-Cyrl-RS" altLang="en-US" sz="3200" b="1">
                <a:sym typeface="+mn-ea"/>
              </a:rPr>
              <a:t>  </a:t>
            </a:r>
            <a:r>
              <a:rPr lang="en-US" sz="3200" b="1">
                <a:sym typeface="+mn-ea"/>
              </a:rPr>
              <a:t>МЕРИЛА И НАЧИН ИЗБОРА КАНДИДАТА</a:t>
            </a:r>
            <a:endParaRPr lang="en-US" sz="3200" b="1">
              <a:sym typeface="+mn-ea"/>
            </a:endParaRPr>
          </a:p>
          <a:p>
            <a:pPr marL="0" indent="0">
              <a:buNone/>
            </a:pPr>
            <a:endParaRPr lang="en-US" sz="3200" b="1"/>
          </a:p>
          <a:p>
            <a:pPr algn="just"/>
            <a:r>
              <a:rPr lang="en-US" b="1">
                <a:sym typeface="+mn-ea"/>
              </a:rPr>
              <a:t>Редослед кандидата за упис</a:t>
            </a:r>
            <a:r>
              <a:rPr lang="en-US">
                <a:sym typeface="+mn-ea"/>
              </a:rPr>
              <a:t> у гимназију и стручну школу у четворогодишњем и трогодишњем трајању</a:t>
            </a:r>
            <a:r>
              <a:rPr lang="en-US" b="1">
                <a:sym typeface="+mn-ea"/>
              </a:rPr>
              <a:t> утврђује се на основу: </a:t>
            </a:r>
            <a:endParaRPr lang="en-US"/>
          </a:p>
          <a:p>
            <a:pPr algn="just"/>
            <a:r>
              <a:rPr lang="en-US" b="1">
                <a:sym typeface="+mn-ea"/>
              </a:rPr>
              <a:t>1) успеха на завршном испиту; </a:t>
            </a:r>
            <a:endParaRPr lang="en-US" b="1"/>
          </a:p>
          <a:p>
            <a:pPr algn="just"/>
            <a:r>
              <a:rPr lang="en-US" b="1">
                <a:sym typeface="+mn-ea"/>
              </a:rPr>
              <a:t>2) општег успеха од шестог до осмог разреда основне школе; </a:t>
            </a:r>
            <a:endParaRPr lang="en-US" b="1"/>
          </a:p>
          <a:p>
            <a:pPr algn="just"/>
            <a:r>
              <a:rPr lang="en-US" b="1">
                <a:sym typeface="+mn-ea"/>
              </a:rPr>
              <a:t>3) резултата које су кандидати постигли на такмичењима у основној школи.  </a:t>
            </a:r>
            <a:endParaRPr lang="en-US" b="1"/>
          </a:p>
          <a:p>
            <a:pPr algn="just"/>
            <a:r>
              <a:rPr lang="en-US" b="1">
                <a:sym typeface="+mn-ea"/>
              </a:rPr>
              <a:t>Кандидат може да оствари укупно највише 100 бодова по основама успеха на завршном испиту и општег успеха од шестог до осмог разреда основне школе. </a:t>
            </a:r>
            <a:endParaRPr lang="en-US" b="1"/>
          </a:p>
          <a:p>
            <a:pPr algn="just"/>
            <a:r>
              <a:rPr lang="en-US">
                <a:sym typeface="+mn-ea"/>
              </a:rPr>
              <a:t>Право на рангирање ради </a:t>
            </a:r>
            <a:r>
              <a:rPr lang="en-US" b="1">
                <a:sym typeface="+mn-ea"/>
              </a:rPr>
              <a:t>уписа </a:t>
            </a:r>
            <a:r>
              <a:rPr lang="en-US">
                <a:sym typeface="+mn-ea"/>
              </a:rPr>
              <a:t>у гимназију и стручну школу</a:t>
            </a:r>
            <a:r>
              <a:rPr lang="en-US" b="1">
                <a:sym typeface="+mn-ea"/>
              </a:rPr>
              <a:t> у четворогодишњем трајању</a:t>
            </a:r>
            <a:r>
              <a:rPr lang="en-US">
                <a:sym typeface="+mn-ea"/>
              </a:rPr>
              <a:t> стиче кандидат који је остварио укупно </a:t>
            </a:r>
            <a:r>
              <a:rPr lang="en-US" b="1">
                <a:sym typeface="+mn-ea"/>
              </a:rPr>
              <a:t>најмање 50 бодова</a:t>
            </a:r>
            <a:r>
              <a:rPr lang="en-US">
                <a:sym typeface="+mn-ea"/>
              </a:rPr>
              <a:t> по основу успеха на завршном</a:t>
            </a:r>
            <a:r>
              <a:rPr lang="en-US" b="1">
                <a:sym typeface="+mn-ea"/>
              </a:rPr>
              <a:t> </a:t>
            </a:r>
            <a:r>
              <a:rPr lang="en-US">
                <a:sym typeface="+mn-ea"/>
              </a:rPr>
              <a:t>испиту и општег успеха од шестог до осмог разреда основне школе.</a:t>
            </a:r>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9470" y="104775"/>
            <a:ext cx="10513695" cy="3510915"/>
          </a:xfrm>
        </p:spPr>
        <p:txBody>
          <a:bodyPr>
            <a:normAutofit fontScale="90000"/>
          </a:bodyPr>
          <a:p>
            <a:pPr algn="l"/>
            <a:br>
              <a:rPr lang="en-US" sz="2000"/>
            </a:br>
            <a:r>
              <a:rPr lang="en-US" sz="2000"/>
              <a:t> </a:t>
            </a:r>
            <a:r>
              <a:rPr lang="en-US" sz="2665" b="1"/>
              <a:t>Вредновање завршног испита</a:t>
            </a:r>
            <a:r>
              <a:rPr lang="en-US" sz="2665"/>
              <a:t> </a:t>
            </a:r>
            <a:br>
              <a:rPr lang="en-US" sz="2665"/>
            </a:br>
            <a:br>
              <a:rPr lang="en-US" sz="2000"/>
            </a:br>
            <a:r>
              <a:rPr lang="en-US" sz="2220"/>
              <a:t>Завршни испит се полаже у јунском року у основној школи у којој је кандидат завршио осми разред (у матичној основној школи). </a:t>
            </a:r>
            <a:br>
              <a:rPr lang="en-US" sz="2220"/>
            </a:br>
            <a:r>
              <a:rPr lang="en-US" sz="2220"/>
              <a:t>На завршном испиту ученици решавају </a:t>
            </a:r>
            <a:r>
              <a:rPr lang="en-US" sz="2220" b="1"/>
              <a:t>три теста: тест из српског, </a:t>
            </a:r>
            <a:r>
              <a:rPr lang="en-US" sz="2220"/>
              <a:t>односно матерњег језика, </a:t>
            </a:r>
            <a:r>
              <a:rPr lang="en-US" sz="2220" b="1"/>
              <a:t>математике</a:t>
            </a:r>
            <a:r>
              <a:rPr lang="en-US" sz="2220"/>
              <a:t> и </a:t>
            </a:r>
            <a:r>
              <a:rPr lang="en-US" sz="2220" b="1"/>
              <a:t>комбиновани тест </a:t>
            </a:r>
            <a:r>
              <a:rPr lang="en-US" sz="2220"/>
              <a:t>из природно-научних и друштвено-научних предмета (Биологија, Географија, Историја, Физика и Хемија), у складу са општим </a:t>
            </a:r>
            <a:br>
              <a:rPr lang="en-US" sz="2220"/>
            </a:br>
            <a:r>
              <a:rPr lang="en-US" sz="2220"/>
              <a:t>стандардима постигнућа за крај обавезног образовања. </a:t>
            </a:r>
            <a:br>
              <a:rPr lang="en-US" sz="2220"/>
            </a:br>
            <a:r>
              <a:rPr lang="en-US" sz="2220"/>
              <a:t>На основу успеха на завршном испиту кандидат може да освоји </a:t>
            </a:r>
            <a:r>
              <a:rPr lang="en-US" sz="2220" b="1"/>
              <a:t>највише 40 бодова, </a:t>
            </a:r>
            <a:r>
              <a:rPr lang="en-US" sz="2220"/>
              <a:t>односно највише по </a:t>
            </a:r>
            <a:r>
              <a:rPr lang="en-US" sz="2220" b="1"/>
              <a:t>13 бодова на тесту из </a:t>
            </a:r>
            <a:br>
              <a:rPr lang="en-US" sz="2220" b="1"/>
            </a:br>
            <a:r>
              <a:rPr lang="en-US" sz="2220" b="1"/>
              <a:t>српског, односно матерњег језика и математике и 14 бодова на комбинованом тесту.</a:t>
            </a:r>
            <a:endParaRPr lang="en-US" sz="2220" b="1"/>
          </a:p>
        </p:txBody>
      </p:sp>
      <p:sp>
        <p:nvSpPr>
          <p:cNvPr id="3" name="Content Placeholder 2"/>
          <p:cNvSpPr>
            <a:spLocks noGrp="1"/>
          </p:cNvSpPr>
          <p:nvPr>
            <p:ph idx="1"/>
          </p:nvPr>
        </p:nvSpPr>
        <p:spPr>
          <a:xfrm>
            <a:off x="838835" y="3844290"/>
            <a:ext cx="10514965" cy="2462530"/>
          </a:xfrm>
        </p:spPr>
        <p:txBody>
          <a:bodyPr>
            <a:noAutofit/>
          </a:bodyPr>
          <a:p>
            <a:pPr marL="0" indent="0">
              <a:buNone/>
            </a:pPr>
            <a:r>
              <a:rPr lang="en-US" sz="2400" b="1">
                <a:latin typeface="+mj-lt"/>
                <a:cs typeface="+mj-lt"/>
              </a:rPr>
              <a:t>Вредновање општег успеха </a:t>
            </a:r>
            <a:endParaRPr lang="en-US" sz="2400" b="1">
              <a:latin typeface="+mj-lt"/>
              <a:cs typeface="+mj-lt"/>
            </a:endParaRPr>
          </a:p>
          <a:p>
            <a:endParaRPr lang="en-US" sz="1800">
              <a:latin typeface="+mj-lt"/>
              <a:cs typeface="+mj-lt"/>
            </a:endParaRPr>
          </a:p>
          <a:p>
            <a:pPr marL="0" indent="0">
              <a:buNone/>
            </a:pPr>
            <a:r>
              <a:rPr lang="en-US" sz="2000">
                <a:latin typeface="+mj-lt"/>
                <a:cs typeface="+mj-lt"/>
              </a:rPr>
              <a:t>Општи успех од шестог до осмог разреда основне школе исказује се бројем бодова тако што се општи успех, остварен на крају шестог, седмог и осмог разреда, заокружен на две децимале,</a:t>
            </a:r>
            <a:r>
              <a:rPr lang="en-US" sz="2000" b="1">
                <a:latin typeface="+mj-lt"/>
                <a:cs typeface="+mj-lt"/>
              </a:rPr>
              <a:t> сабере и затим помножи бројем четири (4). </a:t>
            </a:r>
            <a:endParaRPr lang="en-US" sz="2000" b="1">
              <a:latin typeface="+mj-lt"/>
              <a:cs typeface="+mj-lt"/>
            </a:endParaRPr>
          </a:p>
          <a:p>
            <a:pPr marL="0" indent="0">
              <a:buNone/>
            </a:pPr>
            <a:r>
              <a:rPr lang="en-US" sz="2000">
                <a:latin typeface="+mj-lt"/>
                <a:cs typeface="+mj-lt"/>
              </a:rPr>
              <a:t>На основу општег успеха од шестог до осмог разреда кандидат може да оствари </a:t>
            </a:r>
            <a:r>
              <a:rPr lang="en-US" sz="2000" b="1">
                <a:latin typeface="+mj-lt"/>
                <a:cs typeface="+mj-lt"/>
              </a:rPr>
              <a:t>највише 60 бодова. </a:t>
            </a:r>
            <a:endParaRPr lang="en-US" sz="2000" b="1">
              <a:latin typeface="+mj-lt"/>
              <a:cs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32740"/>
            <a:ext cx="10515600" cy="1325563"/>
          </a:xfrm>
        </p:spPr>
        <p:txBody>
          <a:bodyPr/>
          <a:p>
            <a:pPr algn="ctr"/>
            <a:r>
              <a:rPr lang="en-US" sz="4000" b="1"/>
              <a:t>Организовање и спровођење завршног испита</a:t>
            </a:r>
            <a:endParaRPr lang="en-US" sz="4000" b="1"/>
          </a:p>
        </p:txBody>
      </p:sp>
      <p:sp>
        <p:nvSpPr>
          <p:cNvPr id="3" name="Content Placeholder 2"/>
          <p:cNvSpPr>
            <a:spLocks noGrp="1"/>
          </p:cNvSpPr>
          <p:nvPr>
            <p:ph idx="1"/>
          </p:nvPr>
        </p:nvSpPr>
        <p:spPr>
          <a:xfrm>
            <a:off x="1082675" y="2287905"/>
            <a:ext cx="10271125" cy="3889375"/>
          </a:xfrm>
        </p:spPr>
        <p:txBody>
          <a:bodyPr/>
          <a:p>
            <a:pPr algn="just"/>
            <a:r>
              <a:rPr lang="en-US"/>
              <a:t> </a:t>
            </a:r>
            <a:r>
              <a:rPr lang="en-US" sz="3200"/>
              <a:t>Завршни испит организују и спроводе, у матичним основним школама, комисије за спровођење завршног испита. </a:t>
            </a:r>
            <a:endParaRPr lang="en-US" sz="3200"/>
          </a:p>
          <a:p>
            <a:pPr algn="just"/>
            <a:r>
              <a:rPr lang="en-US" sz="3200"/>
              <a:t>Све информације у вези с поступком уписа кандидати ће моћи да добију у седишту школске управе; </a:t>
            </a:r>
            <a:endParaRPr lang="en-US"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t>Конкурс за упис у средњу школу 2021/2022.</a:t>
            </a:r>
            <a:r>
              <a:rPr lang="en-US"/>
              <a:t> </a:t>
            </a:r>
            <a:endParaRPr lang="en-US"/>
          </a:p>
        </p:txBody>
      </p:sp>
      <p:sp>
        <p:nvSpPr>
          <p:cNvPr id="3" name="Content Placeholder 2"/>
          <p:cNvSpPr>
            <a:spLocks noGrp="1"/>
          </p:cNvSpPr>
          <p:nvPr>
            <p:ph idx="1"/>
          </p:nvPr>
        </p:nvSpPr>
        <p:spPr/>
        <p:txBody>
          <a:bodyPr/>
          <a:p>
            <a:pPr algn="just"/>
            <a:r>
              <a:rPr lang="en-US"/>
              <a:t>Полагање завршног испита обавиће се у следећим терминима:  решавање теста из </a:t>
            </a:r>
            <a:endParaRPr lang="en-US"/>
          </a:p>
          <a:p>
            <a:pPr marL="0" indent="0" algn="just">
              <a:buNone/>
            </a:pPr>
            <a:endParaRPr lang="en-US"/>
          </a:p>
          <a:p>
            <a:pPr algn="just"/>
            <a:r>
              <a:rPr lang="en-US"/>
              <a:t>српског/матерњег језика: </a:t>
            </a:r>
            <a:r>
              <a:rPr lang="en-US" b="1"/>
              <a:t>23. јуна од 9.00 до 11.00 часова;</a:t>
            </a:r>
            <a:endParaRPr lang="en-US" b="1"/>
          </a:p>
          <a:p>
            <a:pPr algn="just"/>
            <a:r>
              <a:rPr lang="en-US"/>
              <a:t>математике  </a:t>
            </a:r>
            <a:r>
              <a:rPr lang="en-US" b="1"/>
              <a:t>24. јуна од 9.00 до 11.00 часова;</a:t>
            </a:r>
            <a:r>
              <a:rPr lang="en-US"/>
              <a:t>  </a:t>
            </a:r>
            <a:endParaRPr lang="en-US"/>
          </a:p>
          <a:p>
            <a:pPr algn="just"/>
            <a:r>
              <a:rPr lang="en-US"/>
              <a:t>комбинованог теста: </a:t>
            </a:r>
            <a:r>
              <a:rPr lang="en-US" b="1"/>
              <a:t>25. јуна од 9.00 до 11.00 часова</a:t>
            </a:r>
            <a:r>
              <a:rPr lang="en-US"/>
              <a: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76200"/>
          </a:xfrm>
        </p:spPr>
        <p:txBody>
          <a:bodyPr/>
          <a:p>
            <a:endParaRPr lang="en-US"/>
          </a:p>
        </p:txBody>
      </p:sp>
      <p:sp>
        <p:nvSpPr>
          <p:cNvPr id="3" name="Content Placeholder 2"/>
          <p:cNvSpPr>
            <a:spLocks noGrp="1"/>
          </p:cNvSpPr>
          <p:nvPr>
            <p:ph idx="1"/>
          </p:nvPr>
        </p:nvSpPr>
        <p:spPr>
          <a:xfrm>
            <a:off x="626110" y="441325"/>
            <a:ext cx="10727690" cy="5735955"/>
          </a:xfrm>
        </p:spPr>
        <p:txBody>
          <a:bodyPr>
            <a:normAutofit fontScale="90000" lnSpcReduction="10000"/>
          </a:bodyPr>
          <a:p>
            <a:pPr marL="0" indent="0">
              <a:buNone/>
            </a:pPr>
            <a:r>
              <a:rPr lang="en-US"/>
              <a:t>Основне школе објавиће </a:t>
            </a:r>
            <a:endParaRPr lang="en-US"/>
          </a:p>
          <a:p>
            <a:pPr algn="just"/>
            <a:r>
              <a:rPr lang="en-US"/>
              <a:t>прелиминарне резултате завршног испита </a:t>
            </a:r>
            <a:r>
              <a:rPr lang="en-US" b="1"/>
              <a:t>27. јуна до 10.00 часова</a:t>
            </a:r>
            <a:r>
              <a:rPr lang="en-US"/>
              <a:t>;  </a:t>
            </a:r>
            <a:endParaRPr lang="en-US"/>
          </a:p>
          <a:p>
            <a:pPr algn="just"/>
            <a:r>
              <a:rPr lang="en-US" b="1"/>
              <a:t>Пријем приговора </a:t>
            </a:r>
            <a:r>
              <a:rPr lang="en-US"/>
              <a:t>ученика на прелиминарне резултате завршног испита (електронским путем и непосредно у основној школи): </a:t>
            </a:r>
            <a:r>
              <a:rPr lang="en-US" b="1"/>
              <a:t>27. јуна од 10.00 до 16.00 часова;  </a:t>
            </a:r>
            <a:r>
              <a:rPr lang="en-US"/>
              <a:t>Достављање одговора првостепене комисије на приговоре ученика на прелиминарне резултате завршног испита (електронским путем и непосредно у основној школи): 27. јуна после 16.00 часова и 28. јуна после 15.00 часова;  Пријем приговора ученика на прелиминарне резултате завршног испита (електронским путем) – за другостепену комисију: 28. јуна од 15.00 часова до 29. јуна до 16.00 часова;  Пријем приговора ученика на прелиминарне резултате завршног испита (непосредно у основној школи) – за другостепену комисију: 29. јуна од 08.00 до 16.00 часова;  Достављање одговора другостепене комисије на приговоре ученика на прелиминарне резултате завршног испита (електронским путем и непосредно у основној школи): 29. јуна после 18.00 часова;  </a:t>
            </a:r>
            <a:endParaRPr lang="en-US"/>
          </a:p>
          <a:p>
            <a:pPr algn="just"/>
            <a:r>
              <a:rPr lang="en-US"/>
              <a:t>Објављивање </a:t>
            </a:r>
            <a:r>
              <a:rPr lang="en-US" b="1"/>
              <a:t>коначних резултата завршног испита</a:t>
            </a:r>
            <a:r>
              <a:rPr lang="en-US"/>
              <a:t> (на Порталу и у матичним основним школама): </a:t>
            </a:r>
            <a:r>
              <a:rPr lang="en-US" b="1"/>
              <a:t>2. јула дo 8.00 часова.</a:t>
            </a:r>
            <a:r>
              <a:rPr lang="en-US"/>
              <a:t>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52425"/>
            <a:ext cx="10515600" cy="1325563"/>
          </a:xfrm>
        </p:spPr>
        <p:txBody>
          <a:bodyPr>
            <a:normAutofit/>
          </a:bodyPr>
          <a:p>
            <a:pPr algn="ctr"/>
            <a:br>
              <a:rPr lang="en-US"/>
            </a:br>
            <a:r>
              <a:rPr lang="en-US" sz="2665" b="1"/>
              <a:t>Редослед кандидата и изражавање опредељења за даље школовање</a:t>
            </a:r>
            <a:endParaRPr lang="en-US" sz="2665" b="1"/>
          </a:p>
        </p:txBody>
      </p:sp>
      <p:sp>
        <p:nvSpPr>
          <p:cNvPr id="3" name="Content Placeholder 2"/>
          <p:cNvSpPr>
            <a:spLocks noGrp="1"/>
          </p:cNvSpPr>
          <p:nvPr>
            <p:ph idx="1"/>
          </p:nvPr>
        </p:nvSpPr>
        <p:spPr>
          <a:xfrm>
            <a:off x="838200" y="973455"/>
            <a:ext cx="10515600" cy="5203825"/>
          </a:xfrm>
        </p:spPr>
        <p:txBody>
          <a:bodyPr>
            <a:normAutofit fontScale="60000"/>
          </a:bodyPr>
          <a:p>
            <a:pPr algn="just"/>
            <a:r>
              <a:rPr lang="en-US" sz="3000"/>
              <a:t>После утврђивања укупног броја бодова по свим основама, наведеним у Конкурсу, кандидат за упис у школу, његов родитељ, односно други законски заступник има право да на два начина изрази највише 20 опредељења за даље школовање, у складу са законом, и то: </a:t>
            </a:r>
            <a:endParaRPr lang="en-US" sz="3000"/>
          </a:p>
          <a:p>
            <a:pPr algn="just"/>
            <a:r>
              <a:rPr lang="en-US" sz="3000" b="1"/>
              <a:t>1) </a:t>
            </a:r>
            <a:r>
              <a:rPr lang="en-US" sz="3000" b="1"/>
              <a:t>на Порталу mojasrednjaskola.gov.rs, електронским путем; </a:t>
            </a:r>
            <a:endParaRPr lang="en-US" sz="3000" b="1"/>
          </a:p>
          <a:p>
            <a:pPr algn="just"/>
            <a:r>
              <a:rPr lang="en-US" sz="3000" b="1"/>
              <a:t>2) у матичној основној школи, писменим путем.</a:t>
            </a:r>
            <a:r>
              <a:rPr lang="en-US" sz="3000"/>
              <a:t> </a:t>
            </a:r>
            <a:endParaRPr lang="en-US" sz="3000"/>
          </a:p>
          <a:p>
            <a:pPr algn="just"/>
            <a:r>
              <a:rPr lang="en-US" sz="3000" b="1"/>
              <a:t>Свако опредељење за даље школовање садржи,</a:t>
            </a:r>
            <a:r>
              <a:rPr lang="en-US" sz="3000"/>
              <a:t> према листи образовних профила објављеној у Конкурсу и на Порталу, </a:t>
            </a:r>
            <a:r>
              <a:rPr lang="en-US" sz="3000" b="1"/>
              <a:t>шифру и назив смера гимназије, односно образовног профила </a:t>
            </a:r>
            <a:r>
              <a:rPr lang="en-US" sz="3000"/>
              <a:t>за које ученик конкурише. Родитељ, односно други законски заступник кандидата потврђује да је сагласан са бројем и распоредом опредељења кандидата за упис у средњу школу на последњој пријави коју је поднео електронским путем на Порталу.</a:t>
            </a:r>
            <a:r>
              <a:rPr lang="en-US" sz="3000" b="1"/>
              <a:t> Родитељ</a:t>
            </a:r>
            <a:r>
              <a:rPr lang="en-US" sz="3000"/>
              <a:t>, односно други законски заступник кандидата </a:t>
            </a:r>
            <a:r>
              <a:rPr lang="en-US" sz="3000" b="1"/>
              <a:t>својим потписом </a:t>
            </a:r>
            <a:r>
              <a:rPr lang="en-US" sz="3000"/>
              <a:t>на обрасцу листе опредељења, уколико у матичној основној школи писменим путем непосредно изражава опредељења за даље школовање,</a:t>
            </a:r>
            <a:r>
              <a:rPr lang="en-US" sz="3000" b="1"/>
              <a:t> потврђује да је сагласан са бројем и распоредом опредељења кандидата за упис у средњу школу.</a:t>
            </a:r>
            <a:r>
              <a:rPr lang="en-US" sz="3000"/>
              <a:t> На основу опредељења кандидата и броја бодова по свим основама, наведеним у Конкурсу, врши се распоређивање кандидата по средњим школама према типу школе, смеровима гимназије, односно образовним профилима. Родитељ, односно други законски заступник може да изврши увид у распоређивање кандидата у школу, смер гимназије, односно образовни профил, у складу са законом, и то: </a:t>
            </a:r>
            <a:endParaRPr lang="en-US"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flipV="1">
            <a:off x="838200" y="320040"/>
            <a:ext cx="10124440" cy="76200"/>
          </a:xfrm>
        </p:spPr>
        <p:txBody>
          <a:bodyPr/>
          <a:p>
            <a:endParaRPr lang="en-US"/>
          </a:p>
        </p:txBody>
      </p:sp>
      <p:sp>
        <p:nvSpPr>
          <p:cNvPr id="3" name="Content Placeholder 2"/>
          <p:cNvSpPr>
            <a:spLocks noGrp="1"/>
          </p:cNvSpPr>
          <p:nvPr>
            <p:ph idx="1"/>
          </p:nvPr>
        </p:nvSpPr>
        <p:spPr>
          <a:xfrm>
            <a:off x="838200" y="140335"/>
            <a:ext cx="10744200" cy="6575425"/>
          </a:xfrm>
        </p:spPr>
        <p:txBody>
          <a:bodyPr>
            <a:normAutofit fontScale="35000"/>
          </a:bodyPr>
          <a:p>
            <a:pPr algn="just"/>
            <a:r>
              <a:rPr lang="en-US" sz="5600"/>
              <a:t>1) на Порталу mojasrednjaskola.gov.rs; </a:t>
            </a:r>
            <a:endParaRPr lang="en-US" sz="5600"/>
          </a:p>
          <a:p>
            <a:pPr algn="just"/>
            <a:r>
              <a:rPr lang="en-US" sz="5600"/>
              <a:t>2) у матичној основној школи. Спискови распоређених кандидата достављају се матичним основним школама и одговарајућим средњим школама, у складу са законом. Када већи број кандидата од броја предвиђеног за упис у средњу школу оствари исти број бодова предност у рангирању, до броја предвиђеног за упис, има кандидат који је: </a:t>
            </a:r>
            <a:endParaRPr lang="en-US" sz="5600"/>
          </a:p>
          <a:p>
            <a:pPr algn="just"/>
            <a:r>
              <a:rPr lang="en-US" sz="5600"/>
              <a:t>1) носилац Дипломе „Вук Караџић”; </a:t>
            </a:r>
            <a:endParaRPr lang="en-US" sz="5600"/>
          </a:p>
          <a:p>
            <a:pPr algn="just"/>
            <a:r>
              <a:rPr lang="en-US" sz="5600"/>
              <a:t>2) освојио већи број бодова на такмичењима исказан у тачки 3.3. Конкурса; </a:t>
            </a:r>
            <a:endParaRPr lang="en-US" sz="5600"/>
          </a:p>
          <a:p>
            <a:pPr algn="just"/>
            <a:r>
              <a:rPr lang="en-US" sz="5600"/>
              <a:t>3) освојио већи укупан број бодова на завршном испиту. </a:t>
            </a:r>
            <a:endParaRPr lang="en-US" sz="5600"/>
          </a:p>
          <a:p>
            <a:pPr algn="just"/>
            <a:r>
              <a:rPr lang="sr-Cyrl-RS" altLang="en-US" sz="5600"/>
              <a:t> </a:t>
            </a:r>
            <a:r>
              <a:rPr lang="en-US" sz="5600" b="1"/>
              <a:t>Кандидати, њихови родитељи, односно други законски заступници подносе листу опредељења на два начина</a:t>
            </a:r>
            <a:endParaRPr lang="en-US" sz="5600" b="1"/>
          </a:p>
          <a:p>
            <a:pPr algn="just"/>
            <a:r>
              <a:rPr lang="sr-Cyrl-RS" altLang="en-US" sz="5600"/>
              <a:t>1</a:t>
            </a:r>
            <a:r>
              <a:rPr lang="en-US" sz="5600"/>
              <a:t>)</a:t>
            </a:r>
            <a:r>
              <a:rPr lang="sr-Cyrl-RS" altLang="en-US" sz="5600"/>
              <a:t> </a:t>
            </a:r>
            <a:r>
              <a:rPr lang="en-US" sz="5600"/>
              <a:t>на Порталу mojasrednjaskola.gov.rs електронским путем од 26. јуна од 8.00 до 3. јула до 24.00 часа, као ауторизовани корисник; </a:t>
            </a:r>
            <a:endParaRPr lang="en-US" sz="5600"/>
          </a:p>
          <a:p>
            <a:pPr algn="just"/>
            <a:r>
              <a:rPr lang="sr-Cyrl-RS" altLang="en-US" sz="5600"/>
              <a:t>2</a:t>
            </a:r>
            <a:r>
              <a:rPr lang="en-US" sz="5600"/>
              <a:t>)</a:t>
            </a:r>
            <a:r>
              <a:rPr lang="sr-Cyrl-RS" altLang="en-US" sz="5600"/>
              <a:t> </a:t>
            </a:r>
            <a:r>
              <a:rPr lang="en-US" sz="5600"/>
              <a:t>непосредно у матичним основним школама пријаву са опредељењима на листи жеља 3. и 4. јула  до 15.00 часова; </a:t>
            </a:r>
            <a:endParaRPr lang="en-US" sz="5600"/>
          </a:p>
          <a:p>
            <a:pPr algn="just"/>
            <a:r>
              <a:rPr lang="en-US" sz="5600" b="1"/>
              <a:t> Кандидати проверавају тачност листе жеља 7. јула од 8.00 часова; </a:t>
            </a:r>
            <a:endParaRPr lang="en-US" sz="5600" b="1"/>
          </a:p>
          <a:p>
            <a:pPr algn="just"/>
            <a:r>
              <a:rPr lang="en-US" sz="5600"/>
              <a:t> </a:t>
            </a:r>
            <a:r>
              <a:rPr lang="en-US" sz="5600" b="1"/>
              <a:t>Кандидати подносе приговоре на објављене листе жеља</a:t>
            </a:r>
            <a:r>
              <a:rPr lang="en-US" sz="5600"/>
              <a:t> непосредно у основној школи 7. јула од 8.00 до 15.00 часова;</a:t>
            </a:r>
            <a:endParaRPr lang="en-US" sz="5600"/>
          </a:p>
          <a:p>
            <a:pPr algn="just"/>
            <a:r>
              <a:rPr lang="en-US" sz="5600"/>
              <a:t> </a:t>
            </a:r>
            <a:r>
              <a:rPr lang="en-US" sz="5600" b="1"/>
              <a:t>Објављивање званичне листе жеља 9. јула до 8.00 часова</a:t>
            </a:r>
            <a:r>
              <a:rPr lang="en-US" sz="5600"/>
              <a:t>; </a:t>
            </a:r>
            <a:endParaRPr lang="en-US" sz="5600"/>
          </a:p>
          <a:p>
            <a:pPr algn="just"/>
            <a:endParaRPr lang="en-US" sz="5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flipV="1">
            <a:off x="838200" y="320040"/>
            <a:ext cx="10254615" cy="76200"/>
          </a:xfrm>
        </p:spPr>
        <p:txBody>
          <a:bodyPr/>
          <a:p>
            <a:endParaRPr lang="en-US"/>
          </a:p>
        </p:txBody>
      </p:sp>
      <p:sp>
        <p:nvSpPr>
          <p:cNvPr id="3" name="Content Placeholder 2"/>
          <p:cNvSpPr>
            <a:spLocks noGrp="1"/>
          </p:cNvSpPr>
          <p:nvPr>
            <p:ph idx="1"/>
          </p:nvPr>
        </p:nvSpPr>
        <p:spPr>
          <a:xfrm>
            <a:off x="838200" y="634365"/>
            <a:ext cx="10515600" cy="5542915"/>
          </a:xfrm>
        </p:spPr>
        <p:txBody>
          <a:bodyPr>
            <a:normAutofit fontScale="70000"/>
          </a:bodyPr>
          <a:p>
            <a:pPr algn="just"/>
            <a:r>
              <a:rPr lang="en-US">
                <a:sym typeface="+mn-ea"/>
              </a:rPr>
              <a:t> </a:t>
            </a:r>
            <a:r>
              <a:rPr lang="en-US" b="1">
                <a:sym typeface="+mn-ea"/>
              </a:rPr>
              <a:t>Званичне резултате расподеле </a:t>
            </a:r>
            <a:r>
              <a:rPr lang="en-US">
                <a:sym typeface="+mn-ea"/>
              </a:rPr>
              <a:t>кандидата по средњим школама и смеровима гимназија, односно образовним профилима објављују се на Порталу, у матичној основној школи и средњој школи </a:t>
            </a:r>
            <a:r>
              <a:rPr lang="en-US" b="1">
                <a:sym typeface="+mn-ea"/>
              </a:rPr>
              <a:t>11. јула до 8.00 часова</a:t>
            </a:r>
            <a:r>
              <a:rPr lang="en-US">
                <a:sym typeface="+mn-ea"/>
              </a:rPr>
              <a:t>; </a:t>
            </a:r>
            <a:endParaRPr lang="en-US"/>
          </a:p>
          <a:p>
            <a:pPr algn="just"/>
            <a:r>
              <a:rPr lang="en-US" b="1">
                <a:sym typeface="+mn-ea"/>
              </a:rPr>
              <a:t>Кандидати који су распоређени за упис у средњу школу</a:t>
            </a:r>
            <a:r>
              <a:rPr lang="en-US">
                <a:sym typeface="+mn-ea"/>
              </a:rPr>
              <a:t> </a:t>
            </a:r>
            <a:r>
              <a:rPr lang="en-US" b="1">
                <a:sym typeface="+mn-ea"/>
              </a:rPr>
              <a:t>подносе пријаву за упис у средњу</a:t>
            </a:r>
            <a:r>
              <a:rPr lang="en-US">
                <a:sym typeface="+mn-ea"/>
              </a:rPr>
              <a:t> школу у коју су распоређени на три начина: – на Порталу, електронским путем, 12. јула од 8.00 часова до 18. јула до 24.00 часа; – непосредно у средњој школи 12. и 13. јула од 8.00 до 15.00 часова;</a:t>
            </a:r>
            <a:endParaRPr lang="en-US"/>
          </a:p>
          <a:p>
            <a:pPr algn="just"/>
            <a:r>
              <a:rPr lang="en-US">
                <a:sym typeface="+mn-ea"/>
              </a:rPr>
              <a:t> Списак преосталих слободних места за упис у другом кругу објављује се на Порталу и у матичним основним школама 11. јула. </a:t>
            </a:r>
            <a:endParaRPr lang="en-US"/>
          </a:p>
          <a:p>
            <a:pPr algn="just"/>
            <a:r>
              <a:rPr lang="en-US">
                <a:sym typeface="+mn-ea"/>
              </a:rPr>
              <a:t> Нераспоређени кандидати подносе листу жеља за упис у средње школе које имају слободних места 12. јула од 8.00 до 15.00 часова, електронским путем и у матичним основним школама. </a:t>
            </a:r>
            <a:endParaRPr lang="en-US"/>
          </a:p>
          <a:p>
            <a:pPr algn="just"/>
            <a:r>
              <a:rPr lang="en-US">
                <a:sym typeface="+mn-ea"/>
              </a:rPr>
              <a:t> </a:t>
            </a:r>
            <a:r>
              <a:rPr lang="en-US">
                <a:sym typeface="+mn-ea"/>
              </a:rPr>
              <a:t>Коначни распоред кандидата по средњим школама и образовним профилима, односно по смеровима гимназија у другом уписном кругу објављује се на Порталу и у матичној основној школи 14. јула до 24.00 часа. </a:t>
            </a:r>
            <a:endParaRPr lang="en-US"/>
          </a:p>
          <a:p>
            <a:pPr algn="just"/>
            <a:r>
              <a:rPr lang="en-US">
                <a:sym typeface="+mn-ea"/>
              </a:rPr>
              <a:t>  Упис ових кандидата обавиће се 16. јула од 8.00 до 15.00 часова непосредно у средњој школи.</a:t>
            </a:r>
            <a:endParaRPr lang="en-US"/>
          </a:p>
          <a:p>
            <a:pPr algn="just"/>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7064</Words>
  <Application>WPS Presentation</Application>
  <PresentationFormat>Widescreen</PresentationFormat>
  <Paragraphs>70</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Calibri Light</vt:lpstr>
      <vt:lpstr>Calibri</vt:lpstr>
      <vt:lpstr>Microsoft YaHei</vt:lpstr>
      <vt:lpstr>Arial Unicode MS</vt:lpstr>
      <vt:lpstr>Office Theme</vt:lpstr>
      <vt:lpstr>УСЛОВИ ЗА УПИС СРЕДЊЕ ШКОЛЕ  </vt:lpstr>
      <vt:lpstr> </vt:lpstr>
      <vt:lpstr>  Вредновање завршног испита   Завршни испит се полаже у јунском року у основној школи у којој је кандидат завршио осми разред (у матичној основној школи).  На завршном испиту ученици решавају три теста: тест из српског, односно матерњег језика, математике и комбиновани тест из природно-научних и друштвено-научних предмета (Биологија, Географија, Историја, Физика и Хемија), у складу са општим  стандардима постигнућа за крај обавезног образовања.  На основу успеха на завршном испиту кандидат може да освоји највише 40 бодова, односно највише по 13 бодова на тесту из  српског, односно матерњег језика и математике и 14 бодова на комбинованом тесту.</vt:lpstr>
      <vt:lpstr>Организовање и спровођење завршног испита</vt:lpstr>
      <vt:lpstr>Конкурс за упис у средњу школу 2021/2022. </vt:lpstr>
      <vt:lpstr>PowerPoint 演示文稿</vt:lpstr>
      <vt:lpstr> Редослед кандидата и изражавање опредељења за даље школовање</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Услови за упис средње школе шк.2021/22. година и календар активности</dc:title>
  <dc:creator>PPSKDJ1</dc:creator>
  <cp:lastModifiedBy>PPSKDJ1</cp:lastModifiedBy>
  <cp:revision>7</cp:revision>
  <dcterms:created xsi:type="dcterms:W3CDTF">2021-06-11T06:01:00Z</dcterms:created>
  <dcterms:modified xsi:type="dcterms:W3CDTF">2021-06-11T08:15:21Z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1033-11.2.0.10152</vt:lpwstr>
  </property>
</Properties>
</file>